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26"/>
  </p:notesMasterIdLst>
  <p:sldIdLst>
    <p:sldId id="284" r:id="rId3"/>
    <p:sldId id="290" r:id="rId4"/>
    <p:sldId id="291" r:id="rId5"/>
    <p:sldId id="292" r:id="rId6"/>
    <p:sldId id="293" r:id="rId7"/>
    <p:sldId id="295" r:id="rId8"/>
    <p:sldId id="311" r:id="rId9"/>
    <p:sldId id="312" r:id="rId10"/>
    <p:sldId id="318" r:id="rId11"/>
    <p:sldId id="314" r:id="rId12"/>
    <p:sldId id="313" r:id="rId13"/>
    <p:sldId id="315" r:id="rId14"/>
    <p:sldId id="316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5" r:id="rId23"/>
    <p:sldId id="294" r:id="rId24"/>
    <p:sldId id="30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46C97-8468-4A08-BB10-A5FB3F4BAF1D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356BA-BCFC-4F96-9799-2C67534C5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6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" name="Rectangle 4"/>
              <p:cNvSpPr/>
              <p:nvPr/>
            </p:nvSpPr>
            <p:spPr>
              <a:xfrm>
                <a:off x="0" y="1981203"/>
                <a:ext cx="9144000" cy="175260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" name="Rectangle 5" descr="Cacback"/>
              <p:cNvSpPr/>
              <p:nvPr/>
            </p:nvSpPr>
            <p:spPr>
              <a:xfrm>
                <a:off x="0" y="0"/>
                <a:ext cx="1776414" cy="6858000"/>
              </a:xfrm>
              <a:prstGeom prst="rect">
                <a:avLst/>
              </a:prstGeom>
              <a:blipFill>
                <a:blip r:embed="rId2">
                  <a:alphaModFix/>
                </a:blip>
                <a:tile sx="100000" sy="100000" algn="tl"/>
              </a:blip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  <p:sp>
          <p:nvSpPr>
            <p:cNvPr id="6" name="Rectangle 6"/>
            <p:cNvSpPr/>
            <p:nvPr/>
          </p:nvSpPr>
          <p:spPr>
            <a:xfrm>
              <a:off x="1295403" y="4114800"/>
              <a:ext cx="1112833" cy="27432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" y="1371599"/>
            <a:ext cx="8405842" cy="1246181"/>
            <a:chOff x="10" y="1371599"/>
            <a:chExt cx="8405842" cy="1246181"/>
          </a:xfrm>
        </p:grpSpPr>
        <p:sp>
          <p:nvSpPr>
            <p:cNvPr id="8" name="Freeform 8"/>
            <p:cNvSpPr/>
            <p:nvPr/>
          </p:nvSpPr>
          <p:spPr>
            <a:xfrm rot="21092570">
              <a:off x="10" y="2344732"/>
              <a:ext cx="1681160" cy="2730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59"/>
                <a:gd name="f7" fmla="val 172"/>
                <a:gd name="f8" fmla="val 543"/>
                <a:gd name="f9" fmla="val 45"/>
                <a:gd name="f10" fmla="val 291"/>
                <a:gd name="f11" fmla="val 112"/>
                <a:gd name="f12" fmla="val 147"/>
                <a:gd name="f13" fmla="val 144"/>
                <a:gd name="f14" fmla="val 153"/>
                <a:gd name="f15" fmla="val 177"/>
                <a:gd name="f16" fmla="val 171"/>
                <a:gd name="f17" fmla="val 329"/>
                <a:gd name="f18" fmla="val 151"/>
                <a:gd name="f19" fmla="val 339"/>
                <a:gd name="f20" fmla="val 99"/>
                <a:gd name="f21" fmla="val 24"/>
                <a:gd name="f22" fmla="+- 0 0 -90"/>
                <a:gd name="f23" fmla="*/ f3 1 1059"/>
                <a:gd name="f24" fmla="*/ f4 1 172"/>
                <a:gd name="f25" fmla="+- f7 0 f5"/>
                <a:gd name="f26" fmla="+- f6 0 f5"/>
                <a:gd name="f27" fmla="*/ f22 f0 1"/>
                <a:gd name="f28" fmla="*/ f26 1 1059"/>
                <a:gd name="f29" fmla="*/ f25 1 172"/>
                <a:gd name="f30" fmla="*/ f27 1 f2"/>
                <a:gd name="f31" fmla="*/ 1059 1 f28"/>
                <a:gd name="f32" fmla="*/ 0 1 f29"/>
                <a:gd name="f33" fmla="*/ 147 1 f28"/>
                <a:gd name="f34" fmla="*/ 144 1 f29"/>
                <a:gd name="f35" fmla="*/ 177 1 f28"/>
                <a:gd name="f36" fmla="*/ 171 1 f29"/>
                <a:gd name="f37" fmla="*/ 24 1 f29"/>
                <a:gd name="f38" fmla="*/ 0 1 f28"/>
                <a:gd name="f39" fmla="*/ f6 1 f28"/>
                <a:gd name="f40" fmla="*/ f7 1 f29"/>
                <a:gd name="f41" fmla="+- f30 0 f1"/>
                <a:gd name="f42" fmla="*/ f38 f23 1"/>
                <a:gd name="f43" fmla="*/ f39 f23 1"/>
                <a:gd name="f44" fmla="*/ f40 f24 1"/>
                <a:gd name="f45" fmla="*/ f32 f24 1"/>
                <a:gd name="f46" fmla="*/ f31 f23 1"/>
                <a:gd name="f47" fmla="*/ f33 f23 1"/>
                <a:gd name="f48" fmla="*/ f34 f24 1"/>
                <a:gd name="f49" fmla="*/ f35 f23 1"/>
                <a:gd name="f50" fmla="*/ f36 f24 1"/>
                <a:gd name="f51" fmla="*/ f37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6" y="f45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6" y="f51"/>
                </a:cxn>
                <a:cxn ang="f41">
                  <a:pos x="f46" y="f45"/>
                </a:cxn>
              </a:cxnLst>
              <a:rect l="f42" t="f45" r="f43" b="f44"/>
              <a:pathLst>
                <a:path w="1059" h="172">
                  <a:moveTo>
                    <a:pt x="f6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5" y="f7"/>
                    <a:pt x="f14" y="f12"/>
                    <a:pt x="f15" y="f16"/>
                  </a:cubicBezTo>
                  <a:cubicBezTo>
                    <a:pt x="f17" y="f18"/>
                    <a:pt x="f19" y="f20"/>
                    <a:pt x="f6" y="f21"/>
                  </a:cubicBezTo>
                  <a:cubicBezTo>
                    <a:pt x="f6" y="f21"/>
                    <a:pt x="f6" y="f5"/>
                    <a:pt x="f6" y="f5"/>
                  </a:cubicBezTo>
                  <a:close/>
                </a:path>
              </a:pathLst>
            </a:custGeom>
            <a:gradFill>
              <a:gsLst>
                <a:gs pos="0">
                  <a:srgbClr val="F5EBC1"/>
                </a:gs>
                <a:gs pos="100000">
                  <a:srgbClr val="006600"/>
                </a:gs>
              </a:gsLst>
              <a:lin ang="0"/>
            </a:gra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21092570">
              <a:off x="1862177" y="1371599"/>
              <a:ext cx="6543675" cy="10001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22"/>
                <a:gd name="f7" fmla="val 630"/>
                <a:gd name="f8" fmla="val 204"/>
                <a:gd name="f9" fmla="val 255"/>
                <a:gd name="f10" fmla="val 198"/>
                <a:gd name="f11" fmla="val 1686"/>
                <a:gd name="f12" fmla="val 3544"/>
                <a:gd name="f13" fmla="val 348"/>
                <a:gd name="f14" fmla="val 464"/>
                <a:gd name="f15" fmla="val 3754"/>
                <a:gd name="f16" fmla="val 614"/>
                <a:gd name="f17" fmla="val 3680"/>
                <a:gd name="f18" fmla="val 3642"/>
                <a:gd name="f19" fmla="val 626"/>
                <a:gd name="f20" fmla="val 3616"/>
                <a:gd name="f21" fmla="val 624"/>
                <a:gd name="f22" fmla="val 3678"/>
                <a:gd name="f23" fmla="val 612"/>
                <a:gd name="f24" fmla="val 4118"/>
                <a:gd name="f25" fmla="val 488"/>
                <a:gd name="f26" fmla="val 3534"/>
                <a:gd name="f27" fmla="val 368"/>
                <a:gd name="f28" fmla="val 2029"/>
                <a:gd name="f29" fmla="val 98"/>
                <a:gd name="f30" fmla="val 696"/>
                <a:gd name="f31" fmla="val 156"/>
                <a:gd name="f32" fmla="val 17"/>
                <a:gd name="f33" fmla="val 231"/>
                <a:gd name="f34" fmla="+- 0 0 -90"/>
                <a:gd name="f35" fmla="*/ f3 1 4122"/>
                <a:gd name="f36" fmla="*/ f4 1 630"/>
                <a:gd name="f37" fmla="+- f7 0 f5"/>
                <a:gd name="f38" fmla="+- f6 0 f5"/>
                <a:gd name="f39" fmla="*/ f34 f0 1"/>
                <a:gd name="f40" fmla="*/ f38 1 4122"/>
                <a:gd name="f41" fmla="*/ f37 1 630"/>
                <a:gd name="f42" fmla="*/ f39 1 f2"/>
                <a:gd name="f43" fmla="*/ 0 1 f40"/>
                <a:gd name="f44" fmla="*/ 204 1 f41"/>
                <a:gd name="f45" fmla="*/ 3544 1 f40"/>
                <a:gd name="f46" fmla="*/ 348 1 f41"/>
                <a:gd name="f47" fmla="*/ 3680 1 f40"/>
                <a:gd name="f48" fmla="*/ 630 1 f41"/>
                <a:gd name="f49" fmla="*/ 3616 1 f40"/>
                <a:gd name="f50" fmla="*/ 624 1 f41"/>
                <a:gd name="f51" fmla="*/ 3534 1 f40"/>
                <a:gd name="f52" fmla="*/ 368 1 f41"/>
                <a:gd name="f53" fmla="*/ 17 1 f40"/>
                <a:gd name="f54" fmla="*/ 231 1 f41"/>
                <a:gd name="f55" fmla="*/ f6 1 f40"/>
                <a:gd name="f56" fmla="*/ 0 1 f41"/>
                <a:gd name="f57" fmla="*/ f7 1 f41"/>
                <a:gd name="f58" fmla="+- f42 0 f1"/>
                <a:gd name="f59" fmla="*/ f43 f35 1"/>
                <a:gd name="f60" fmla="*/ f55 f35 1"/>
                <a:gd name="f61" fmla="*/ f57 f36 1"/>
                <a:gd name="f62" fmla="*/ f56 f36 1"/>
                <a:gd name="f63" fmla="*/ f44 f36 1"/>
                <a:gd name="f64" fmla="*/ f45 f35 1"/>
                <a:gd name="f65" fmla="*/ f46 f36 1"/>
                <a:gd name="f66" fmla="*/ f47 f35 1"/>
                <a:gd name="f67" fmla="*/ f48 f36 1"/>
                <a:gd name="f68" fmla="*/ f49 f35 1"/>
                <a:gd name="f69" fmla="*/ f50 f36 1"/>
                <a:gd name="f70" fmla="*/ f51 f35 1"/>
                <a:gd name="f71" fmla="*/ f52 f36 1"/>
                <a:gd name="f72" fmla="*/ f53 f35 1"/>
                <a:gd name="f73" fmla="*/ f54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59" y="f63"/>
                </a:cxn>
                <a:cxn ang="f58">
                  <a:pos x="f64" y="f65"/>
                </a:cxn>
                <a:cxn ang="f58">
                  <a:pos x="f66" y="f67"/>
                </a:cxn>
                <a:cxn ang="f58">
                  <a:pos x="f68" y="f69"/>
                </a:cxn>
                <a:cxn ang="f58">
                  <a:pos x="f70" y="f71"/>
                </a:cxn>
                <a:cxn ang="f58">
                  <a:pos x="f72" y="f73"/>
                </a:cxn>
                <a:cxn ang="f58">
                  <a:pos x="f59" y="f63"/>
                </a:cxn>
              </a:cxnLst>
              <a:rect l="f59" t="f62" r="f60" b="f61"/>
              <a:pathLst>
                <a:path w="4122" h="630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6" y="f14"/>
                    <a:pt x="f15" y="f16"/>
                    <a:pt x="f17" y="f7"/>
                  </a:cubicBezTo>
                  <a:cubicBezTo>
                    <a:pt x="f17" y="f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2" y="f33"/>
                    <a:pt x="f5" y="f8"/>
                    <a:pt x="f5" y="f8"/>
                  </a:cubicBezTo>
                  <a:close/>
                </a:path>
              </a:pathLst>
            </a:custGeom>
            <a:solidFill>
              <a:srgbClr val="006600"/>
            </a:soli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600209" y="1981203"/>
              <a:ext cx="457200" cy="457200"/>
              <a:chOff x="1600209" y="1981203"/>
              <a:chExt cx="457200" cy="457200"/>
            </a:xfrm>
          </p:grpSpPr>
          <p:sp>
            <p:nvSpPr>
              <p:cNvPr id="11" name="Oval 11"/>
              <p:cNvSpPr/>
              <p:nvPr/>
            </p:nvSpPr>
            <p:spPr>
              <a:xfrm>
                <a:off x="1600209" y="1981203"/>
                <a:ext cx="457200" cy="4572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006600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2" name="Oval 12"/>
              <p:cNvSpPr/>
              <p:nvPr/>
            </p:nvSpPr>
            <p:spPr>
              <a:xfrm>
                <a:off x="1828809" y="2102644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66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3" name="Oval 13"/>
              <p:cNvSpPr/>
              <p:nvPr/>
            </p:nvSpPr>
            <p:spPr>
              <a:xfrm>
                <a:off x="1671651" y="2038353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4" name="Oval 14"/>
              <p:cNvSpPr/>
              <p:nvPr/>
            </p:nvSpPr>
            <p:spPr>
              <a:xfrm>
                <a:off x="1671651" y="2166935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66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5" name="Oval 15"/>
              <p:cNvSpPr/>
              <p:nvPr/>
            </p:nvSpPr>
            <p:spPr>
              <a:xfrm>
                <a:off x="1778800" y="2209803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66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6" name="Oval 16"/>
              <p:cNvSpPr/>
              <p:nvPr/>
            </p:nvSpPr>
            <p:spPr>
              <a:xfrm>
                <a:off x="1921675" y="2195510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7" name="Oval 17"/>
              <p:cNvSpPr/>
              <p:nvPr/>
            </p:nvSpPr>
            <p:spPr>
              <a:xfrm>
                <a:off x="1807375" y="2302669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8" name="Oval 18"/>
              <p:cNvSpPr/>
              <p:nvPr/>
            </p:nvSpPr>
            <p:spPr>
              <a:xfrm>
                <a:off x="1671651" y="2281235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9" name="Oval 19"/>
              <p:cNvSpPr/>
              <p:nvPr/>
            </p:nvSpPr>
            <p:spPr>
              <a:xfrm>
                <a:off x="1800234" y="1988344"/>
                <a:ext cx="111922" cy="1143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adFill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</p:grpSp>
      <p:sp>
        <p:nvSpPr>
          <p:cNvPr id="20" name="Rectangle 20"/>
          <p:cNvSpPr txBox="1">
            <a:spLocks noGrp="1"/>
          </p:cNvSpPr>
          <p:nvPr>
            <p:ph type="ctrTitle"/>
          </p:nvPr>
        </p:nvSpPr>
        <p:spPr>
          <a:xfrm>
            <a:off x="1828800" y="2133596"/>
            <a:ext cx="7315200" cy="1600200"/>
          </a:xfrm>
        </p:spPr>
        <p:txBody>
          <a:bodyPr anchorCtr="0"/>
          <a:lstStyle>
            <a:lvl1pPr algn="l">
              <a:defRPr/>
            </a:lvl1pPr>
          </a:lstStyle>
          <a:p>
            <a:pPr lvl="0"/>
            <a:r>
              <a:rPr lang="ro-RO"/>
              <a:t>Click to edit Master title style</a:t>
            </a:r>
          </a:p>
        </p:txBody>
      </p:sp>
      <p:sp>
        <p:nvSpPr>
          <p:cNvPr id="21" name="Rectangle 21"/>
          <p:cNvSpPr txBox="1">
            <a:spLocks noGrp="1"/>
          </p:cNvSpPr>
          <p:nvPr>
            <p:ph type="subTitle" idx="1"/>
          </p:nvPr>
        </p:nvSpPr>
        <p:spPr>
          <a:xfrm>
            <a:off x="1371600" y="4267203"/>
            <a:ext cx="6400800" cy="17526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o-RO"/>
              <a:t>Click to edit Master subtitle style</a:t>
            </a:r>
          </a:p>
        </p:txBody>
      </p:sp>
      <p:sp>
        <p:nvSpPr>
          <p:cNvPr id="22" name="Rectangle 22"/>
          <p:cNvSpPr txBox="1">
            <a:spLocks noGrp="1"/>
          </p:cNvSpPr>
          <p:nvPr>
            <p:ph type="dt" sz="half" idx="7"/>
          </p:nvPr>
        </p:nvSpPr>
        <p:spPr>
          <a:xfrm>
            <a:off x="1371600" y="6248396"/>
            <a:ext cx="1904996" cy="457200"/>
          </a:xfr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23" name="Rectangle 23"/>
          <p:cNvSpPr txBox="1">
            <a:spLocks noGrp="1"/>
          </p:cNvSpPr>
          <p:nvPr>
            <p:ph type="ftr" sz="quarter" idx="9"/>
          </p:nvPr>
        </p:nvSpPr>
        <p:spPr>
          <a:xfrm>
            <a:off x="3733796" y="6248396"/>
            <a:ext cx="2895603" cy="457200"/>
          </a:xfr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24" name="Rectangle 24"/>
          <p:cNvSpPr txBox="1">
            <a:spLocks noGrp="1"/>
          </p:cNvSpPr>
          <p:nvPr>
            <p:ph type="sldNum" sz="quarter" idx="8"/>
          </p:nvPr>
        </p:nvSpPr>
        <p:spPr>
          <a:xfrm>
            <a:off x="7086600" y="6248396"/>
            <a:ext cx="1904996" cy="457200"/>
          </a:xfrm>
        </p:spPr>
        <p:txBody>
          <a:bodyPr/>
          <a:lstStyle>
            <a:lvl1pPr>
              <a:defRPr/>
            </a:lvl1pPr>
          </a:lstStyle>
          <a:p>
            <a:fld id="{5957C130-E1DA-4C2C-BC3C-EDFE2089F43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5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952D867-CC85-40F3-B1CB-288B6B3E874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0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 anchorCtr="0"/>
          <a:lstStyle>
            <a:lvl1pPr algn="l">
              <a:defRPr lang="en-US"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en-US"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6B8A75F-917C-4663-A5A6-2C028EFD70B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09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85800" y="1981203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buSzPts val="2798"/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981203"/>
            <a:ext cx="3810003" cy="4114800"/>
          </a:xfrm>
        </p:spPr>
        <p:txBody>
          <a:bodyPr/>
          <a:lstStyle>
            <a:lvl1pPr>
              <a:spcBef>
                <a:spcPts val="700"/>
              </a:spcBef>
              <a:buSzPts val="2798"/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DFF239E-D4A6-4449-967D-F0A788D2A96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9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buSzPts val="2398"/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3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3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buSzPts val="2398"/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97CDA04-9E00-4965-B902-13DA37EDB59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DD0DB3C-EC17-4D91-85D6-4C5383D59EA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7E6A55C-A7BF-4795-88AC-30B01AB7B47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4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9" y="273048"/>
            <a:ext cx="3008311" cy="1162046"/>
          </a:xfrm>
        </p:spPr>
        <p:txBody>
          <a:bodyPr anchor="b" anchorCtr="0"/>
          <a:lstStyle>
            <a:lvl1pPr algn="l"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9" y="143510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4153C3E-A566-483C-8946-147584532CE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1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C6594DE-2417-4218-9BBF-909DE278A08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5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3C2B121-B009-415F-957D-0A2BDA38B3A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4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867528" y="457200"/>
            <a:ext cx="2058991" cy="5638803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85809" y="457200"/>
            <a:ext cx="6029325" cy="5638803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Rectangle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Rectangle 2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13ECE1E-9304-495B-92E0-918F797FDB2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F0001F5-049B-4B59-AE4C-AEBF06EA85F7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21574DA-9E0C-4324-94C9-6F620D3AB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10" y="-141285"/>
            <a:ext cx="9167810" cy="6999285"/>
            <a:chOff x="-23810" y="-141285"/>
            <a:chExt cx="9167810" cy="6999285"/>
          </a:xfrm>
        </p:grpSpPr>
        <p:sp>
          <p:nvSpPr>
            <p:cNvPr id="3" name="Rectangle 3"/>
            <p:cNvSpPr/>
            <p:nvPr/>
          </p:nvSpPr>
          <p:spPr>
            <a:xfrm>
              <a:off x="0" y="477838"/>
              <a:ext cx="9144000" cy="1154109"/>
            </a:xfrm>
            <a:prstGeom prst="rect">
              <a:avLst/>
            </a:prstGeom>
            <a:solidFill>
              <a:srgbClr val="FFCC00"/>
            </a:soli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4" name="Rectangle 4" descr="Cacback"/>
            <p:cNvSpPr/>
            <p:nvPr/>
          </p:nvSpPr>
          <p:spPr>
            <a:xfrm>
              <a:off x="0" y="0"/>
              <a:ext cx="1776414" cy="6858000"/>
            </a:xfrm>
            <a:prstGeom prst="rect">
              <a:avLst/>
            </a:prstGeom>
            <a:blipFill>
              <a:blip r:embed="rId13">
                <a:alphaModFix/>
              </a:blip>
              <a:tile sx="100000" sy="100000" algn="tl"/>
            </a:blip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-23810" y="-141285"/>
              <a:ext cx="8405842" cy="1246181"/>
              <a:chOff x="-23810" y="-141285"/>
              <a:chExt cx="8405842" cy="1246181"/>
            </a:xfrm>
          </p:grpSpPr>
          <p:sp>
            <p:nvSpPr>
              <p:cNvPr id="6" name="Freeform 6"/>
              <p:cNvSpPr/>
              <p:nvPr/>
            </p:nvSpPr>
            <p:spPr>
              <a:xfrm rot="21092570">
                <a:off x="-23810" y="831848"/>
                <a:ext cx="1681160" cy="2730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59"/>
                  <a:gd name="f7" fmla="val 172"/>
                  <a:gd name="f8" fmla="val 543"/>
                  <a:gd name="f9" fmla="val 45"/>
                  <a:gd name="f10" fmla="val 291"/>
                  <a:gd name="f11" fmla="val 112"/>
                  <a:gd name="f12" fmla="val 147"/>
                  <a:gd name="f13" fmla="val 144"/>
                  <a:gd name="f14" fmla="val 153"/>
                  <a:gd name="f15" fmla="val 177"/>
                  <a:gd name="f16" fmla="val 171"/>
                  <a:gd name="f17" fmla="val 329"/>
                  <a:gd name="f18" fmla="val 151"/>
                  <a:gd name="f19" fmla="val 339"/>
                  <a:gd name="f20" fmla="val 99"/>
                  <a:gd name="f21" fmla="val 24"/>
                  <a:gd name="f22" fmla="+- 0 0 -90"/>
                  <a:gd name="f23" fmla="*/ f3 1 1059"/>
                  <a:gd name="f24" fmla="*/ f4 1 172"/>
                  <a:gd name="f25" fmla="+- f7 0 f5"/>
                  <a:gd name="f26" fmla="+- f6 0 f5"/>
                  <a:gd name="f27" fmla="*/ f22 f0 1"/>
                  <a:gd name="f28" fmla="*/ f26 1 1059"/>
                  <a:gd name="f29" fmla="*/ f25 1 172"/>
                  <a:gd name="f30" fmla="*/ f27 1 f2"/>
                  <a:gd name="f31" fmla="*/ 1059 1 f28"/>
                  <a:gd name="f32" fmla="*/ 0 1 f29"/>
                  <a:gd name="f33" fmla="*/ 147 1 f28"/>
                  <a:gd name="f34" fmla="*/ 144 1 f29"/>
                  <a:gd name="f35" fmla="*/ 177 1 f28"/>
                  <a:gd name="f36" fmla="*/ 171 1 f29"/>
                  <a:gd name="f37" fmla="*/ 24 1 f29"/>
                  <a:gd name="f38" fmla="*/ 0 1 f28"/>
                  <a:gd name="f39" fmla="*/ f6 1 f28"/>
                  <a:gd name="f40" fmla="*/ f7 1 f29"/>
                  <a:gd name="f41" fmla="+- f30 0 f1"/>
                  <a:gd name="f42" fmla="*/ f38 f23 1"/>
                  <a:gd name="f43" fmla="*/ f39 f23 1"/>
                  <a:gd name="f44" fmla="*/ f40 f24 1"/>
                  <a:gd name="f45" fmla="*/ f32 f24 1"/>
                  <a:gd name="f46" fmla="*/ f31 f23 1"/>
                  <a:gd name="f47" fmla="*/ f33 f23 1"/>
                  <a:gd name="f48" fmla="*/ f34 f24 1"/>
                  <a:gd name="f49" fmla="*/ f35 f23 1"/>
                  <a:gd name="f50" fmla="*/ f36 f24 1"/>
                  <a:gd name="f51" fmla="*/ f37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1">
                    <a:pos x="f46" y="f45"/>
                  </a:cxn>
                  <a:cxn ang="f41">
                    <a:pos x="f47" y="f48"/>
                  </a:cxn>
                  <a:cxn ang="f41">
                    <a:pos x="f49" y="f50"/>
                  </a:cxn>
                  <a:cxn ang="f41">
                    <a:pos x="f46" y="f51"/>
                  </a:cxn>
                  <a:cxn ang="f41">
                    <a:pos x="f46" y="f45"/>
                  </a:cxn>
                </a:cxnLst>
                <a:rect l="f42" t="f45" r="f43" b="f44"/>
                <a:pathLst>
                  <a:path w="1059" h="172">
                    <a:moveTo>
                      <a:pt x="f6" y="f5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5" y="f7"/>
                      <a:pt x="f14" y="f12"/>
                      <a:pt x="f15" y="f16"/>
                    </a:cubicBezTo>
                    <a:cubicBezTo>
                      <a:pt x="f17" y="f18"/>
                      <a:pt x="f19" y="f20"/>
                      <a:pt x="f6" y="f21"/>
                    </a:cubicBezTo>
                    <a:cubicBezTo>
                      <a:pt x="f6" y="f21"/>
                      <a:pt x="f6" y="f5"/>
                      <a:pt x="f6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EBC1"/>
                  </a:gs>
                  <a:gs pos="100000">
                    <a:srgbClr val="006600"/>
                  </a:gs>
                </a:gsLst>
                <a:lin ang="0"/>
              </a:gra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 rot="21092570">
                <a:off x="1838357" y="-141285"/>
                <a:ext cx="6543675" cy="100012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122"/>
                  <a:gd name="f7" fmla="val 630"/>
                  <a:gd name="f8" fmla="val 204"/>
                  <a:gd name="f9" fmla="val 255"/>
                  <a:gd name="f10" fmla="val 198"/>
                  <a:gd name="f11" fmla="val 1686"/>
                  <a:gd name="f12" fmla="val 3544"/>
                  <a:gd name="f13" fmla="val 348"/>
                  <a:gd name="f14" fmla="val 464"/>
                  <a:gd name="f15" fmla="val 3754"/>
                  <a:gd name="f16" fmla="val 614"/>
                  <a:gd name="f17" fmla="val 3680"/>
                  <a:gd name="f18" fmla="val 3642"/>
                  <a:gd name="f19" fmla="val 626"/>
                  <a:gd name="f20" fmla="val 3616"/>
                  <a:gd name="f21" fmla="val 624"/>
                  <a:gd name="f22" fmla="val 3678"/>
                  <a:gd name="f23" fmla="val 612"/>
                  <a:gd name="f24" fmla="val 4118"/>
                  <a:gd name="f25" fmla="val 488"/>
                  <a:gd name="f26" fmla="val 3534"/>
                  <a:gd name="f27" fmla="val 368"/>
                  <a:gd name="f28" fmla="val 2029"/>
                  <a:gd name="f29" fmla="val 98"/>
                  <a:gd name="f30" fmla="val 696"/>
                  <a:gd name="f31" fmla="val 156"/>
                  <a:gd name="f32" fmla="val 17"/>
                  <a:gd name="f33" fmla="val 231"/>
                  <a:gd name="f34" fmla="+- 0 0 -90"/>
                  <a:gd name="f35" fmla="*/ f3 1 4122"/>
                  <a:gd name="f36" fmla="*/ f4 1 630"/>
                  <a:gd name="f37" fmla="+- f7 0 f5"/>
                  <a:gd name="f38" fmla="+- f6 0 f5"/>
                  <a:gd name="f39" fmla="*/ f34 f0 1"/>
                  <a:gd name="f40" fmla="*/ f38 1 4122"/>
                  <a:gd name="f41" fmla="*/ f37 1 630"/>
                  <a:gd name="f42" fmla="*/ f39 1 f2"/>
                  <a:gd name="f43" fmla="*/ 0 1 f40"/>
                  <a:gd name="f44" fmla="*/ 204 1 f41"/>
                  <a:gd name="f45" fmla="*/ 3544 1 f40"/>
                  <a:gd name="f46" fmla="*/ 348 1 f41"/>
                  <a:gd name="f47" fmla="*/ 3680 1 f40"/>
                  <a:gd name="f48" fmla="*/ 630 1 f41"/>
                  <a:gd name="f49" fmla="*/ 3616 1 f40"/>
                  <a:gd name="f50" fmla="*/ 624 1 f41"/>
                  <a:gd name="f51" fmla="*/ 3534 1 f40"/>
                  <a:gd name="f52" fmla="*/ 368 1 f41"/>
                  <a:gd name="f53" fmla="*/ 17 1 f40"/>
                  <a:gd name="f54" fmla="*/ 231 1 f41"/>
                  <a:gd name="f55" fmla="*/ f6 1 f40"/>
                  <a:gd name="f56" fmla="*/ 0 1 f41"/>
                  <a:gd name="f57" fmla="*/ f7 1 f41"/>
                  <a:gd name="f58" fmla="+- f42 0 f1"/>
                  <a:gd name="f59" fmla="*/ f43 f35 1"/>
                  <a:gd name="f60" fmla="*/ f55 f35 1"/>
                  <a:gd name="f61" fmla="*/ f57 f36 1"/>
                  <a:gd name="f62" fmla="*/ f56 f36 1"/>
                  <a:gd name="f63" fmla="*/ f44 f36 1"/>
                  <a:gd name="f64" fmla="*/ f45 f35 1"/>
                  <a:gd name="f65" fmla="*/ f46 f36 1"/>
                  <a:gd name="f66" fmla="*/ f47 f35 1"/>
                  <a:gd name="f67" fmla="*/ f48 f36 1"/>
                  <a:gd name="f68" fmla="*/ f49 f35 1"/>
                  <a:gd name="f69" fmla="*/ f50 f36 1"/>
                  <a:gd name="f70" fmla="*/ f51 f35 1"/>
                  <a:gd name="f71" fmla="*/ f52 f36 1"/>
                  <a:gd name="f72" fmla="*/ f53 f35 1"/>
                  <a:gd name="f73" fmla="*/ f54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8">
                    <a:pos x="f59" y="f63"/>
                  </a:cxn>
                  <a:cxn ang="f58">
                    <a:pos x="f64" y="f65"/>
                  </a:cxn>
                  <a:cxn ang="f58">
                    <a:pos x="f66" y="f67"/>
                  </a:cxn>
                  <a:cxn ang="f58">
                    <a:pos x="f68" y="f69"/>
                  </a:cxn>
                  <a:cxn ang="f58">
                    <a:pos x="f70" y="f71"/>
                  </a:cxn>
                  <a:cxn ang="f58">
                    <a:pos x="f72" y="f73"/>
                  </a:cxn>
                  <a:cxn ang="f58">
                    <a:pos x="f59" y="f63"/>
                  </a:cxn>
                </a:cxnLst>
                <a:rect l="f59" t="f62" r="f60" b="f61"/>
                <a:pathLst>
                  <a:path w="4122" h="630">
                    <a:moveTo>
                      <a:pt x="f5" y="f8"/>
                    </a:moveTo>
                    <a:cubicBezTo>
                      <a:pt x="f9" y="f10"/>
                      <a:pt x="f11" y="f5"/>
                      <a:pt x="f12" y="f13"/>
                    </a:cubicBezTo>
                    <a:cubicBezTo>
                      <a:pt x="f6" y="f14"/>
                      <a:pt x="f15" y="f16"/>
                      <a:pt x="f17" y="f7"/>
                    </a:cubicBezTo>
                    <a:cubicBezTo>
                      <a:pt x="f17" y="f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2" y="f33"/>
                      <a:pt x="f5" y="f8"/>
                      <a:pt x="f5" y="f8"/>
                    </a:cubicBez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8" name="Group 8"/>
              <p:cNvGrpSpPr/>
              <p:nvPr/>
            </p:nvGrpSpPr>
            <p:grpSpPr>
              <a:xfrm>
                <a:off x="1584326" y="517522"/>
                <a:ext cx="304796" cy="304796"/>
                <a:chOff x="1584326" y="517522"/>
                <a:chExt cx="304796" cy="304796"/>
              </a:xfrm>
            </p:grpSpPr>
            <p:sp>
              <p:nvSpPr>
                <p:cNvPr id="9" name="Oval 9"/>
                <p:cNvSpPr/>
                <p:nvPr/>
              </p:nvSpPr>
              <p:spPr>
                <a:xfrm>
                  <a:off x="1584326" y="517522"/>
                  <a:ext cx="304796" cy="3047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006600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" name="Oval 10"/>
                <p:cNvSpPr/>
                <p:nvPr/>
              </p:nvSpPr>
              <p:spPr>
                <a:xfrm>
                  <a:off x="1736729" y="598483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66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1" name="Oval 11"/>
                <p:cNvSpPr/>
                <p:nvPr/>
              </p:nvSpPr>
              <p:spPr>
                <a:xfrm>
                  <a:off x="1631947" y="555626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2" name="Oval 12"/>
                <p:cNvSpPr/>
                <p:nvPr/>
              </p:nvSpPr>
              <p:spPr>
                <a:xfrm>
                  <a:off x="1631947" y="641351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66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3" name="Oval 13"/>
                <p:cNvSpPr/>
                <p:nvPr/>
              </p:nvSpPr>
              <p:spPr>
                <a:xfrm>
                  <a:off x="1703390" y="669926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66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4" name="Oval 14"/>
                <p:cNvSpPr/>
                <p:nvPr/>
              </p:nvSpPr>
              <p:spPr>
                <a:xfrm>
                  <a:off x="1798633" y="660397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5" name="Oval 15"/>
                <p:cNvSpPr/>
                <p:nvPr/>
              </p:nvSpPr>
              <p:spPr>
                <a:xfrm>
                  <a:off x="1722436" y="731840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6" name="Oval 16"/>
                <p:cNvSpPr/>
                <p:nvPr/>
              </p:nvSpPr>
              <p:spPr>
                <a:xfrm>
                  <a:off x="1631947" y="717547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7" name="Oval 17"/>
                <p:cNvSpPr/>
                <p:nvPr/>
              </p:nvSpPr>
              <p:spPr>
                <a:xfrm>
                  <a:off x="1717672" y="522286"/>
                  <a:ext cx="74615" cy="76196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gradFill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  <a:prstDash val="solid"/>
                </a:ln>
              </p:spPr>
              <p:txBody>
                <a:bodyPr vert="horz" wrap="none" lIns="91440" tIns="45720" rIns="91440" bIns="45720" anchor="ctr" anchorCtr="0" compatLnSpc="1"/>
                <a:lstStyle/>
                <a:p>
                  <a:pPr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</p:grpSp>
        <p:sp>
          <p:nvSpPr>
            <p:cNvPr id="18" name="Rectangle 18"/>
            <p:cNvSpPr/>
            <p:nvPr/>
          </p:nvSpPr>
          <p:spPr>
            <a:xfrm>
              <a:off x="676271" y="1881185"/>
              <a:ext cx="1112833" cy="4976814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none" lIns="91440" tIns="45720" rIns="91440" bIns="45720" anchor="ctr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19" name="Rectangle 19"/>
          <p:cNvSpPr txBox="1">
            <a:spLocks noGrp="1"/>
          </p:cNvSpPr>
          <p:nvPr>
            <p:ph type="title"/>
          </p:nvPr>
        </p:nvSpPr>
        <p:spPr>
          <a:xfrm>
            <a:off x="1154109" y="457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ro-RO"/>
              <a:t>Click to edit Master title style</a:t>
            </a:r>
          </a:p>
        </p:txBody>
      </p:sp>
      <p:sp>
        <p:nvSpPr>
          <p:cNvPr id="20" name="Rectangle 20"/>
          <p:cNvSpPr txBox="1">
            <a:spLocks noGrp="1"/>
          </p:cNvSpPr>
          <p:nvPr>
            <p:ph type="body" idx="1"/>
          </p:nvPr>
        </p:nvSpPr>
        <p:spPr>
          <a:xfrm>
            <a:off x="685800" y="1981203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o-RO"/>
              <a:t>Click to edit Master text styles</a:t>
            </a:r>
          </a:p>
          <a:p>
            <a:pPr lvl="1"/>
            <a:r>
              <a:rPr lang="ro-RO"/>
              <a:t>Second level</a:t>
            </a:r>
          </a:p>
          <a:p>
            <a:pPr lvl="2"/>
            <a:r>
              <a:rPr lang="ro-RO"/>
              <a:t>Third level</a:t>
            </a:r>
          </a:p>
          <a:p>
            <a:pPr lvl="3"/>
            <a:r>
              <a:rPr lang="ro-RO"/>
              <a:t>Fourth level</a:t>
            </a:r>
          </a:p>
          <a:p>
            <a:pPr lvl="4"/>
            <a:r>
              <a:rPr lang="ro-RO"/>
              <a:t>Fifth level</a:t>
            </a:r>
          </a:p>
        </p:txBody>
      </p:sp>
      <p:sp>
        <p:nvSpPr>
          <p:cNvPr id="21" name="Rectangle 21"/>
          <p:cNvSpPr txBox="1">
            <a:spLocks noGrp="1"/>
          </p:cNvSpPr>
          <p:nvPr>
            <p:ph type="dt" sz="half" idx="2"/>
          </p:nvPr>
        </p:nvSpPr>
        <p:spPr>
          <a:xfrm>
            <a:off x="685800" y="6248396"/>
            <a:ext cx="19049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400" b="0" i="0" u="none" strike="noStrike" kern="1200" cap="none" spc="0" baseline="0">
                <a:solidFill>
                  <a:srgbClr val="000000"/>
                </a:solidFill>
                <a:uFillTx/>
                <a:latin typeface="Arial Narrow"/>
              </a:defRPr>
            </a:lvl1pPr>
          </a:lstStyle>
          <a:p>
            <a:endParaRPr smtClean="0"/>
          </a:p>
        </p:txBody>
      </p:sp>
      <p:sp>
        <p:nvSpPr>
          <p:cNvPr id="22" name="Rectangle 22"/>
          <p:cNvSpPr txBox="1">
            <a:spLocks noGrp="1"/>
          </p:cNvSpPr>
          <p:nvPr>
            <p:ph type="ftr" sz="quarter" idx="3"/>
          </p:nvPr>
        </p:nvSpPr>
        <p:spPr>
          <a:xfrm>
            <a:off x="3124203" y="6248396"/>
            <a:ext cx="28956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400" b="0" i="0" u="none" strike="noStrike" kern="1200" cap="none" spc="0" baseline="0">
                <a:solidFill>
                  <a:srgbClr val="000000"/>
                </a:solidFill>
                <a:uFillTx/>
                <a:latin typeface="Arial Narrow"/>
              </a:defRPr>
            </a:lvl1pPr>
          </a:lstStyle>
          <a:p>
            <a:endParaRPr smtClean="0"/>
          </a:p>
        </p:txBody>
      </p:sp>
      <p:sp>
        <p:nvSpPr>
          <p:cNvPr id="23" name="Rectangle 23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8396"/>
            <a:ext cx="1904996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400" b="0" i="0" u="none" strike="noStrike" kern="1200" cap="none" spc="0" baseline="0">
                <a:solidFill>
                  <a:srgbClr val="000000"/>
                </a:solidFill>
                <a:uFillTx/>
                <a:latin typeface="Arial Narrow"/>
              </a:defRPr>
            </a:lvl1pPr>
          </a:lstStyle>
          <a:p>
            <a:fld id="{8482E334-DB83-4E26-BC56-4AAEAAC51539}" type="slidenum">
              <a:rPr smtClean="0"/>
              <a:pPr/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423820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4400" b="0" i="0" u="none" strike="noStrike" kern="0" cap="none" spc="0" baseline="0">
          <a:solidFill>
            <a:srgbClr val="000000"/>
          </a:solidFill>
          <a:uFillTx/>
          <a:latin typeface="Arial Narrow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ts val="3198"/>
        <a:buBlip>
          <a:blip r:embed="rId14"/>
        </a:buBlip>
        <a:tabLst/>
        <a:defRPr lang="ro-RO" sz="3200" b="0" i="0" u="none" strike="noStrike" kern="0" cap="none" spc="0" baseline="0">
          <a:solidFill>
            <a:srgbClr val="000000"/>
          </a:solidFill>
          <a:uFillTx/>
          <a:latin typeface="Arial Narrow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ro-RO" sz="2800" b="0" i="0" u="none" strike="noStrike" kern="0" cap="none" spc="0" baseline="0">
          <a:solidFill>
            <a:srgbClr val="000000"/>
          </a:solidFill>
          <a:uFillTx/>
          <a:latin typeface="Arial Narrow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ro-RO" sz="2400" b="0" i="0" u="none" strike="noStrike" kern="0" cap="none" spc="0" baseline="0">
          <a:solidFill>
            <a:srgbClr val="000000"/>
          </a:solidFill>
          <a:uFillTx/>
          <a:latin typeface="Arial Narrow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ro-RO" sz="2000" b="0" i="0" u="none" strike="noStrike" kern="0" cap="none" spc="0" baseline="0">
          <a:solidFill>
            <a:srgbClr val="000000"/>
          </a:solidFill>
          <a:uFillTx/>
          <a:latin typeface="Arial Narrow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ro-RO" sz="2000" b="0" i="0" u="none" strike="noStrike" kern="0" cap="none" spc="0" baseline="0">
          <a:solidFill>
            <a:srgbClr val="000000"/>
          </a:solidFill>
          <a:uFillTx/>
          <a:latin typeface="Arial Narrow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07504" y="7968"/>
            <a:ext cx="9036496" cy="6301352"/>
          </a:xfrm>
        </p:spPr>
        <p:txBody>
          <a:bodyPr>
            <a:normAutofit/>
          </a:bodyPr>
          <a:lstStyle/>
          <a:p>
            <a:pPr lvl="0" algn="r">
              <a:lnSpc>
                <a:spcPct val="150000"/>
              </a:lnSpc>
              <a:spcBef>
                <a:spcPts val="0"/>
              </a:spcBef>
              <a:tabLst>
                <a:tab pos="35147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ro-RO" sz="3100" b="1" i="1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o-RO" sz="3100" b="1" i="1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o-RO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reptunghi 3"/>
          <p:cNvSpPr/>
          <p:nvPr/>
        </p:nvSpPr>
        <p:spPr>
          <a:xfrm>
            <a:off x="836018" y="2562577"/>
            <a:ext cx="7560840" cy="33239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o-RO" sz="2800" b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pt-BR" sz="2800" b="1" dirty="0">
                <a:solidFill>
                  <a:srgbClr val="1D2228"/>
                </a:solidFill>
                <a:latin typeface="Times New Roman"/>
              </a:rPr>
              <a:t>veniment de informare și educar</a:t>
            </a:r>
            <a:r>
              <a:rPr lang="ro-RO" sz="2800" b="1" dirty="0">
                <a:solidFill>
                  <a:srgbClr val="1D2228"/>
                </a:solidFill>
                <a:latin typeface="Times New Roman"/>
              </a:rPr>
              <a:t>e </a:t>
            </a:r>
            <a:endParaRPr lang="en-US" sz="2800" b="1" dirty="0" smtClean="0">
              <a:solidFill>
                <a:srgbClr val="1D2228"/>
              </a:solidFill>
              <a:latin typeface="Times New Roman"/>
            </a:endParaRPr>
          </a:p>
          <a:p>
            <a:pPr lvl="0" algn="ctr"/>
            <a:r>
              <a:rPr lang="ro-RO" sz="2800" b="1" dirty="0" smtClean="0">
                <a:solidFill>
                  <a:srgbClr val="1D2228"/>
                </a:solidFill>
                <a:latin typeface="Times New Roman"/>
              </a:rPr>
              <a:t>a </a:t>
            </a:r>
            <a:r>
              <a:rPr lang="ro-RO" sz="2800" b="1" dirty="0">
                <a:solidFill>
                  <a:srgbClr val="1D2228"/>
                </a:solidFill>
                <a:latin typeface="Times New Roman"/>
              </a:rPr>
              <a:t>elevilor și cadrelor didactice de la</a:t>
            </a:r>
          </a:p>
          <a:p>
            <a:pPr lvl="0" algn="ctr"/>
            <a:r>
              <a:rPr lang="ro-RO" sz="2800" b="1" dirty="0">
                <a:solidFill>
                  <a:srgbClr val="1D2228"/>
                </a:solidFill>
                <a:latin typeface="Times New Roman"/>
              </a:rPr>
              <a:t>Școala Gimnazială ”Iuliu Maniu” </a:t>
            </a:r>
          </a:p>
          <a:p>
            <a:pPr lvl="0" algn="ctr"/>
            <a:r>
              <a:rPr lang="ro-RO" sz="2800" b="1" dirty="0">
                <a:solidFill>
                  <a:srgbClr val="1D2228"/>
                </a:solidFill>
                <a:latin typeface="Times New Roman"/>
              </a:rPr>
              <a:t>Vințu de Jos/ Alba </a:t>
            </a:r>
            <a:endParaRPr lang="ro-RO" sz="2800" b="1" dirty="0">
              <a:solidFill>
                <a:srgbClr val="1D2228"/>
              </a:solidFill>
              <a:latin typeface="Times New Roman"/>
            </a:endParaRPr>
          </a:p>
          <a:p>
            <a:pPr lvl="0" algn="ctr"/>
            <a:r>
              <a:rPr lang="ro-RO" b="1" dirty="0" smtClean="0">
                <a:solidFill>
                  <a:srgbClr val="1D2228"/>
                </a:solidFill>
                <a:latin typeface="Times New Roman"/>
              </a:rPr>
              <a:t>în </a:t>
            </a:r>
            <a:r>
              <a:rPr lang="ro-RO" b="1" dirty="0">
                <a:solidFill>
                  <a:srgbClr val="1D2228"/>
                </a:solidFill>
                <a:latin typeface="Times New Roman"/>
              </a:rPr>
              <a:t>cadrul proiectului</a:t>
            </a:r>
          </a:p>
          <a:p>
            <a:pPr lvl="0" algn="ctr"/>
            <a:r>
              <a:rPr lang="ro-RO" sz="2000" i="1" dirty="0">
                <a:solidFill>
                  <a:srgbClr val="1D2228"/>
                </a:solidFill>
                <a:latin typeface="Calibri"/>
                <a:ea typeface="Calibri"/>
                <a:cs typeface="Times New Roman"/>
              </a:rPr>
              <a:t>Elaborarea Planului de management pentru siturile Natura 2000 – ROSPA0139 Piemontul Munților Metaliferi-Vințu (incluzând rezervația naturală 2.519 Măgura Uroiului) și ROSCI0419 Mureșul Mijlociu-Cugir</a:t>
            </a:r>
            <a:r>
              <a:rPr lang="ro-RO" sz="2000" i="1" dirty="0" smtClean="0">
                <a:solidFill>
                  <a:srgbClr val="1D2228"/>
                </a:solidFill>
                <a:latin typeface="Calibri"/>
                <a:ea typeface="Calibri"/>
                <a:cs typeface="Times New Roman"/>
              </a:rPr>
              <a:t>”</a:t>
            </a:r>
            <a:endParaRPr lang="en-US" sz="2000" i="1" dirty="0" smtClean="0">
              <a:solidFill>
                <a:srgbClr val="1D2228"/>
              </a:solidFill>
              <a:latin typeface="Calibri"/>
              <a:ea typeface="Calibri"/>
              <a:cs typeface="Times New Roman"/>
            </a:endParaRPr>
          </a:p>
          <a:p>
            <a:pPr lvl="0" algn="ctr"/>
            <a:r>
              <a:rPr lang="ro-RO" sz="2000" i="1" dirty="0" smtClean="0">
                <a:solidFill>
                  <a:srgbClr val="1D2228"/>
                </a:solidFill>
                <a:latin typeface="Calibri"/>
                <a:ea typeface="Calibri"/>
                <a:cs typeface="Times New Roman"/>
              </a:rPr>
              <a:t> </a:t>
            </a:r>
            <a:endParaRPr lang="ro-RO" sz="2000" dirty="0">
              <a:solidFill>
                <a:prstClr val="black"/>
              </a:solidFill>
            </a:endParaRPr>
          </a:p>
        </p:txBody>
      </p:sp>
      <p:sp>
        <p:nvSpPr>
          <p:cNvPr id="11" name="CasetăText 10"/>
          <p:cNvSpPr txBox="1"/>
          <p:nvPr/>
        </p:nvSpPr>
        <p:spPr>
          <a:xfrm>
            <a:off x="4776998" y="58865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25 octombrie 2019</a:t>
            </a:r>
            <a:endParaRPr lang="ro-RO" dirty="0"/>
          </a:p>
        </p:txBody>
      </p:sp>
      <p:sp>
        <p:nvSpPr>
          <p:cNvPr id="3" name="Dreptunghi 2"/>
          <p:cNvSpPr/>
          <p:nvPr/>
        </p:nvSpPr>
        <p:spPr>
          <a:xfrm>
            <a:off x="836018" y="1700808"/>
            <a:ext cx="7731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o-RO" b="1" dirty="0" smtClean="0">
                <a:solidFill>
                  <a:srgbClr val="1D2228"/>
                </a:solidFill>
                <a:latin typeface="Times New Roman"/>
              </a:rPr>
              <a:t>ȘCOALA GIMNAZIALĂ ”IULIU MANIU”</a:t>
            </a:r>
            <a:r>
              <a:rPr lang="ro-RO" b="1" dirty="0">
                <a:solidFill>
                  <a:srgbClr val="1D2228"/>
                </a:solidFill>
                <a:latin typeface="Times New Roman"/>
              </a:rPr>
              <a:t> VINȚU DE JOS</a:t>
            </a:r>
            <a:endParaRPr lang="ro-RO" dirty="0">
              <a:solidFill>
                <a:prstClr val="black"/>
              </a:solidFill>
            </a:endParaRPr>
          </a:p>
          <a:p>
            <a:pPr lvl="0" algn="just"/>
            <a:r>
              <a:rPr lang="ro-RO" b="1" dirty="0" smtClean="0">
                <a:solidFill>
                  <a:srgbClr val="1D2228"/>
                </a:solidFill>
                <a:latin typeface="Times New Roman"/>
              </a:rPr>
              <a:t> </a:t>
            </a:r>
          </a:p>
        </p:txBody>
      </p:sp>
      <p:pic>
        <p:nvPicPr>
          <p:cNvPr id="8" name="Imagine 7" descr="C:\Users\Profesor\Desktop\poze pasari\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242" cy="100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ine 8" descr="C:\Users\Profesor\Desktop\poze pasari\poze pasari\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820276" cy="100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ine 11" descr="C:\Users\Profesor\Desktop\poze pasari\poze pasari\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90734" cy="107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ine 12" descr="C:\Users\Profesor\Desktop\poze pasari\poze pasari\1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61" y="254968"/>
            <a:ext cx="1677356" cy="100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 descr="C:\Users\Profesor\Desktop\poze pasari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756570" cy="10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ine 14" descr="C:\Users\Profesor\Desktop\poze pasari\poze pasari\1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0288"/>
            <a:ext cx="1656184" cy="956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3563888" y="764704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  <p:pic>
        <p:nvPicPr>
          <p:cNvPr id="5" name="Imagine 4" descr="C:\Users\Profesor\Desktop\poze pasari\poze pasari\1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2" y="1700808"/>
            <a:ext cx="7344816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2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3228139" y="764704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  <p:pic>
        <p:nvPicPr>
          <p:cNvPr id="6" name="Imagine 5" descr="C:\Users\Profesor\Desktop\poze pasari\poze pasari\1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1959"/>
            <a:ext cx="3960440" cy="247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ine 6" descr="C:\Users\Profesor\Desktop\poze pasari\poze pasari\1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4035507" cy="25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ine 7" descr="C:\Users\Profesor\Desktop\poze pasari\poze pasari\1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7664"/>
            <a:ext cx="3960440" cy="229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ine 8" descr="C:\Users\Profesor\Desktop\poze pasari\poze pasari\1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85062"/>
            <a:ext cx="4013466" cy="240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6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C:\Users\Profesor\Desktop\poze pasari\poze pasari\1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0" y="1700808"/>
            <a:ext cx="4104455" cy="25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ine 2" descr="C:\Users\Profesor\Desktop\poze pasari\poze pasari\1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59" y="1710333"/>
            <a:ext cx="3749308" cy="253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ine 3" descr="C:\Users\Profesor\Desktop\poze pasari\poze pasari\1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9" y="4407867"/>
            <a:ext cx="4069245" cy="229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 descr="C:\Users\Profesor\Desktop\poze pasari\poze pasari\1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59" y="4407867"/>
            <a:ext cx="3749308" cy="21895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reptunghi 5"/>
          <p:cNvSpPr/>
          <p:nvPr/>
        </p:nvSpPr>
        <p:spPr>
          <a:xfrm>
            <a:off x="3385737" y="764704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C:\Users\Profesor\Desktop\poze pasari\poze pasari\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0828"/>
            <a:ext cx="3608571" cy="482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ine 2" descr="C:\Users\Profesor\Desktop\poze pasari\poze pasari\1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464594" cy="221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ine 3" descr="C:\Users\Profesor\Desktop\poze pasari\poze pasari\1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4231969" cy="237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 descr="C:\Users\Profesor\Desktop\poze pasari\poze pasari\1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416">
            <a:off x="3419872" y="3590662"/>
            <a:ext cx="2032645" cy="14048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reptunghi 5"/>
          <p:cNvSpPr/>
          <p:nvPr/>
        </p:nvSpPr>
        <p:spPr>
          <a:xfrm>
            <a:off x="3256686" y="69269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rofesor\Desktop\poze pasari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23878" cy="4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Profesor\Desktop\poze pasari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38" y="1700809"/>
            <a:ext cx="3627161" cy="506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3020281" y="69269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rofesor\Desktop\poze pasari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3521607" cy="47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Profesor\Desktop\poze pasari\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80" y="1700808"/>
            <a:ext cx="3528119" cy="47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3203848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rofesor\Desktop\poze pasari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8152"/>
            <a:ext cx="3577003" cy="47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Profesor\Desktop\poze pasari\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2346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2991277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rofesor\Desktop\poze pasari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4" y="1700808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Profesor\Desktop\poze pasari\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18817" cy="50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2991706" y="764704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rofesor\Desktop\poze pasari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9" y="1844824"/>
            <a:ext cx="3647522" cy="487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Profesor\Desktop\poze pasari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57" y="1916832"/>
            <a:ext cx="3503506" cy="46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3001231" y="764704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rofesor\Desktop\poze pasari\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61711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Profesor\Desktop\poze pasari\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7813"/>
            <a:ext cx="3739560" cy="49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3203848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 txBox="1">
            <a:spLocks noGrp="1"/>
          </p:cNvSpPr>
          <p:nvPr>
            <p:ph type="title"/>
          </p:nvPr>
        </p:nvSpPr>
        <p:spPr>
          <a:xfrm>
            <a:off x="33256" y="620685"/>
            <a:ext cx="7787204" cy="11430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Scop</a:t>
            </a:r>
            <a:r>
              <a:rPr lang="ro-RO" b="1" dirty="0">
                <a:solidFill>
                  <a:prstClr val="black"/>
                </a:solidFill>
              </a:rPr>
              <a:t>ul evenimentului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9" name="Dreptunghi 8"/>
          <p:cNvSpPr/>
          <p:nvPr/>
        </p:nvSpPr>
        <p:spPr>
          <a:xfrm>
            <a:off x="467544" y="172084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1D2228"/>
                </a:solidFill>
                <a:latin typeface="Times New Roman"/>
              </a:rPr>
              <a:t>creșterea gradului de educare și conștientizare a elevilor și profesorilor, cu privire la importanța conservării habitatelor și speciilor de interes comunitar din cele două situri Natura 2000, prin organizarea unui atelier de lucru și de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discuții, 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finalizat cu realizarea unei expoziții de lucrări.</a:t>
            </a:r>
            <a:endParaRPr lang="en-US" dirty="0">
              <a:solidFill>
                <a:srgbClr val="1D2228"/>
              </a:solidFill>
              <a:latin typeface="Times New Roman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2228"/>
                </a:solidFill>
                <a:latin typeface="Times New Roman"/>
              </a:rPr>
              <a:t>La </a:t>
            </a:r>
            <a:r>
              <a:rPr lang="en-US" dirty="0" err="1">
                <a:solidFill>
                  <a:srgbClr val="1D2228"/>
                </a:solidFill>
                <a:latin typeface="Times New Roman"/>
              </a:rPr>
              <a:t>acest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1D2228"/>
                </a:solidFill>
                <a:latin typeface="Times New Roman"/>
              </a:rPr>
              <a:t>eveniment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au </a:t>
            </a:r>
            <a:r>
              <a:rPr lang="en-US" dirty="0" err="1">
                <a:solidFill>
                  <a:srgbClr val="1D2228"/>
                </a:solidFill>
                <a:latin typeface="Times New Roman"/>
              </a:rPr>
              <a:t>participat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70 de </a:t>
            </a:r>
            <a:r>
              <a:rPr lang="en-US" dirty="0" err="1">
                <a:solidFill>
                  <a:srgbClr val="1D2228"/>
                </a:solidFill>
                <a:latin typeface="Times New Roman"/>
              </a:rPr>
              <a:t>elevi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</a:t>
            </a:r>
            <a:r>
              <a:rPr lang="ro-RO" dirty="0">
                <a:solidFill>
                  <a:srgbClr val="1D2228"/>
                </a:solidFill>
                <a:latin typeface="Times New Roman"/>
              </a:rPr>
              <a:t>și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5 cadre </a:t>
            </a:r>
            <a:r>
              <a:rPr lang="en-US" dirty="0" err="1">
                <a:solidFill>
                  <a:srgbClr val="1D2228"/>
                </a:solidFill>
                <a:latin typeface="Times New Roman"/>
              </a:rPr>
              <a:t>didactice</a:t>
            </a:r>
            <a:r>
              <a:rPr lang="en-US" dirty="0">
                <a:solidFill>
                  <a:srgbClr val="1D2228"/>
                </a:solidFill>
                <a:latin typeface="Times New Roman"/>
              </a:rPr>
              <a:t> de la </a:t>
            </a:r>
            <a:r>
              <a:rPr lang="ro-RO" dirty="0">
                <a:solidFill>
                  <a:srgbClr val="1D2228"/>
                </a:solidFill>
                <a:latin typeface="Times New Roman"/>
              </a:rPr>
              <a:t> Școala  Gimnazială ” Iuliu Maniu” Vințu de Jos.</a:t>
            </a:r>
            <a:endParaRPr lang="ro-RO" dirty="0">
              <a:solidFill>
                <a:prstClr val="black"/>
              </a:solidFill>
            </a:endParaRPr>
          </a:p>
        </p:txBody>
      </p:sp>
      <p:pic>
        <p:nvPicPr>
          <p:cNvPr id="5" name="Imagine 4" descr="C:\Users\Profesor\Desktop\poze pasari\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75166"/>
            <a:ext cx="2738110" cy="32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1" name="Picture 3" descr="C:\Users\Profesor\Desktop\poze pasari\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7325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Profesor\Desktop\poze pasari\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78" y="4149080"/>
            <a:ext cx="1313439" cy="17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7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rofesor\Desktop\poze pasari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Profesor\Desktop\poze pasari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68827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2991706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rofesor\Desktop\poze pasari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57986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Profesor\Desktop\poze pasari\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30983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3423326" y="620688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rofesor\Desktop\poze pasari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00808"/>
            <a:ext cx="6768753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1979712" y="620688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o-RO" dirty="0" smtClean="0">
                <a:solidFill>
                  <a:srgbClr val="1D2228"/>
                </a:solidFill>
                <a:latin typeface="Times New Roman"/>
              </a:rPr>
              <a:t>3. </a:t>
            </a:r>
            <a:r>
              <a:rPr lang="vi-VN" b="1" dirty="0" smtClean="0">
                <a:solidFill>
                  <a:srgbClr val="1D2228"/>
                </a:solidFill>
                <a:latin typeface="Times New Roman"/>
              </a:rPr>
              <a:t>Servicii </a:t>
            </a:r>
            <a:r>
              <a:rPr lang="vi-VN" b="1" dirty="0">
                <a:solidFill>
                  <a:srgbClr val="1D2228"/>
                </a:solidFill>
                <a:latin typeface="Times New Roman"/>
              </a:rPr>
              <a:t>de catering:  gustare (produs dulce preambalat), </a:t>
            </a:r>
            <a:r>
              <a:rPr lang="vi-VN" b="1" dirty="0" smtClean="0">
                <a:solidFill>
                  <a:srgbClr val="1D2228"/>
                </a:solidFill>
                <a:latin typeface="Times New Roman"/>
              </a:rPr>
              <a:t>apă</a:t>
            </a:r>
            <a:r>
              <a:rPr lang="ro-RO" b="1" dirty="0" smtClean="0">
                <a:solidFill>
                  <a:srgbClr val="1D2228"/>
                </a:solidFill>
                <a:latin typeface="Times New Roman"/>
              </a:rPr>
              <a:t>.</a:t>
            </a:r>
            <a:endParaRPr lang="vi-VN" b="1" dirty="0">
              <a:solidFill>
                <a:srgbClr val="1D222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3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5384651" y="627796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Realizat, prof. </a:t>
            </a:r>
            <a:r>
              <a:rPr lang="ro-RO" dirty="0"/>
              <a:t>A</a:t>
            </a:r>
            <a:r>
              <a:rPr lang="ro-RO" dirty="0" smtClean="0"/>
              <a:t>lina </a:t>
            </a:r>
            <a:r>
              <a:rPr lang="ro-RO" dirty="0"/>
              <a:t>I</a:t>
            </a:r>
            <a:r>
              <a:rPr lang="ro-RO" dirty="0" smtClean="0"/>
              <a:t>oana Crișan </a:t>
            </a:r>
            <a:endParaRPr lang="ro-RO" dirty="0"/>
          </a:p>
        </p:txBody>
      </p:sp>
      <p:sp>
        <p:nvSpPr>
          <p:cNvPr id="3" name="CasetăText 2"/>
          <p:cNvSpPr txBox="1"/>
          <p:nvPr/>
        </p:nvSpPr>
        <p:spPr>
          <a:xfrm>
            <a:off x="2843808" y="90872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 smtClean="0"/>
              <a:t>Mulțumim! </a:t>
            </a:r>
            <a:endParaRPr lang="ro-RO" sz="3200" b="1" dirty="0"/>
          </a:p>
        </p:txBody>
      </p:sp>
      <p:pic>
        <p:nvPicPr>
          <p:cNvPr id="6" name="Imagine 5" descr="C:\Users\Profesor\Desktop\poze pasari\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2841"/>
            <a:ext cx="3461618" cy="428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08845"/>
            <a:ext cx="4986386" cy="324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4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Activit</a:t>
            </a:r>
            <a:r>
              <a:rPr lang="ro-RO" dirty="0" err="1" smtClean="0"/>
              <a:t>ăți</a:t>
            </a:r>
            <a:r>
              <a:rPr lang="ro-RO" dirty="0" smtClean="0"/>
              <a:t> derulate:</a:t>
            </a:r>
            <a:endParaRPr lang="ro-RO" dirty="0"/>
          </a:p>
        </p:txBody>
      </p:sp>
      <p:sp>
        <p:nvSpPr>
          <p:cNvPr id="3" name="Dreptunghi 2"/>
          <p:cNvSpPr/>
          <p:nvPr/>
        </p:nvSpPr>
        <p:spPr>
          <a:xfrm>
            <a:off x="179512" y="170080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1.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Prezentări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/ dezbateri / ateliere de lucru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cu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  scopul de a conștientiza importanța valorilor din ariile naturale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protejate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. P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rezenta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rea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ari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ilor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naturale protejate care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fac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obiectul proiectului,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 precum și a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speciil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or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și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habitatel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or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din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ari</a:t>
            </a:r>
            <a:r>
              <a:rPr lang="ro-RO" dirty="0" err="1" smtClean="0">
                <a:solidFill>
                  <a:srgbClr val="1D2228"/>
                </a:solidFill>
                <a:latin typeface="Times New Roman"/>
              </a:rPr>
              <a:t>ile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natural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 protejat</a:t>
            </a:r>
            <a:r>
              <a:rPr lang="ro-RO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. D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erularea 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de jocuri pe tematici de mediu și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biodiversitate</a:t>
            </a:r>
            <a:r>
              <a:rPr lang="ro-RO" dirty="0" smtClean="0">
                <a:solidFill>
                  <a:srgbClr val="1D2228"/>
                </a:solidFill>
                <a:latin typeface="Times New Roman"/>
              </a:rPr>
              <a:t>.</a:t>
            </a:r>
            <a:endParaRPr lang="ro-RO" dirty="0">
              <a:solidFill>
                <a:srgbClr val="1D2228"/>
              </a:solidFill>
              <a:latin typeface="Calibri"/>
            </a:endParaRPr>
          </a:p>
        </p:txBody>
      </p:sp>
      <p:pic>
        <p:nvPicPr>
          <p:cNvPr id="28674" name="Picture 2" descr="C:\Users\Profesor\Desktop\poze pasari\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Profesor\Desktop\poze pasari\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2664296" cy="33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Profesor\Desktop\poze pasari\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5"/>
            <a:ext cx="2520280" cy="32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539552" y="1700808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o-RO" dirty="0" smtClean="0">
                <a:solidFill>
                  <a:srgbClr val="1D2228"/>
                </a:solidFill>
                <a:latin typeface="Times New Roman"/>
              </a:rPr>
              <a:t>2. </a:t>
            </a:r>
            <a:r>
              <a:rPr lang="vi-VN" dirty="0" smtClean="0">
                <a:solidFill>
                  <a:srgbClr val="1D2228"/>
                </a:solidFill>
                <a:latin typeface="Times New Roman"/>
              </a:rPr>
              <a:t>Distribuirea 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interactivă de materiale informative și promoționale, pentru realizarea unor lucrări de către elevii participanți, finalizate prin </a:t>
            </a:r>
            <a:r>
              <a:rPr lang="vi-VN" i="1" dirty="0">
                <a:solidFill>
                  <a:srgbClr val="1D2228"/>
                </a:solidFill>
                <a:latin typeface="Times New Roman"/>
              </a:rPr>
              <a:t>expoziții de lucrări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: broșura ariei naturale protejate, afișe, m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emory-stick-uri,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 seturi de desen/pictură (bloc de desen, acuarele, creioane colorate, pensule), r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ucsaci, </a:t>
            </a:r>
            <a:r>
              <a:rPr lang="vi-VN" dirty="0">
                <a:solidFill>
                  <a:srgbClr val="1D2228"/>
                </a:solidFill>
                <a:latin typeface="Times New Roman"/>
              </a:rPr>
              <a:t>t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ricouri și </a:t>
            </a:r>
            <a:r>
              <a:rPr lang="vi-VN" dirty="0" smtClean="0">
                <a:solidFill>
                  <a:srgbClr val="000000"/>
                </a:solidFill>
                <a:latin typeface="Times New Roman"/>
              </a:rPr>
              <a:t>șepci</a:t>
            </a:r>
            <a:r>
              <a:rPr lang="ro-RO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vi-VN" dirty="0">
              <a:solidFill>
                <a:srgbClr val="1D2228"/>
              </a:solidFill>
              <a:latin typeface="Calibri"/>
            </a:endParaRPr>
          </a:p>
        </p:txBody>
      </p:sp>
      <p:pic>
        <p:nvPicPr>
          <p:cNvPr id="29698" name="Picture 2" descr="C:\Users\Profesor\Desktop\poze pasari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1"/>
            <a:ext cx="3662319" cy="27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Profesor\Desktop\poze pasari\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709763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2843808" y="692696"/>
            <a:ext cx="3837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 err="1">
                <a:solidFill>
                  <a:srgbClr val="000000"/>
                </a:solidFill>
                <a:latin typeface="Arial Narrow"/>
              </a:rPr>
              <a:t>Activit</a:t>
            </a:r>
            <a:r>
              <a:rPr lang="ro-RO" sz="4400" kern="0" dirty="0" err="1">
                <a:solidFill>
                  <a:srgbClr val="000000"/>
                </a:solidFill>
                <a:latin typeface="Arial Narrow"/>
              </a:rPr>
              <a:t>ăți</a:t>
            </a:r>
            <a:r>
              <a:rPr lang="ro-RO" sz="4400" kern="0" dirty="0">
                <a:solidFill>
                  <a:srgbClr val="000000"/>
                </a:solidFill>
                <a:latin typeface="Arial Narrow"/>
              </a:rPr>
              <a:t> derulate: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4081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251520" y="476672"/>
            <a:ext cx="9001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i="1" dirty="0" smtClean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400" b="1" i="1" dirty="0" smtClean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400" b="1" i="1" dirty="0" smtClean="0">
                <a:solidFill>
                  <a:srgbClr val="1D2228"/>
                </a:solidFill>
                <a:latin typeface="Times New Roman"/>
              </a:rPr>
              <a:t>e de desene </a:t>
            </a:r>
          </a:p>
          <a:p>
            <a:r>
              <a:rPr lang="ro-RO" sz="1600" i="1" dirty="0" smtClean="0">
                <a:solidFill>
                  <a:srgbClr val="1D2228"/>
                </a:solidFill>
                <a:latin typeface="Times New Roman"/>
              </a:rPr>
              <a:t>-</a:t>
            </a:r>
            <a:r>
              <a:rPr lang="ro-RO" sz="1600" b="1" i="1" dirty="0" smtClean="0">
                <a:solidFill>
                  <a:srgbClr val="1D2228"/>
                </a:solidFill>
                <a:latin typeface="Times New Roman"/>
              </a:rPr>
              <a:t>PĂSĂRI DIN ARIA PROTEJATĂ ”</a:t>
            </a:r>
            <a:r>
              <a:rPr lang="ro-RO" sz="1600" b="1" i="1" dirty="0" smtClean="0">
                <a:solidFill>
                  <a:srgbClr val="1D2228"/>
                </a:solidFill>
                <a:ea typeface="Calibri"/>
                <a:cs typeface="Times New Roman"/>
              </a:rPr>
              <a:t>PIEMONTUL MUNȚILOR METALIFERI-VINȚU (INCLUZÂND REZERVAȚIA NATURALĂ 2.519 MĂGURA UROIULUI) ȘI ROSCI0419 MUREȘUL MIJLOCIU-CUGIR”</a:t>
            </a:r>
            <a:r>
              <a:rPr lang="ro-RO" sz="2800" b="1" i="1" dirty="0" smtClean="0">
                <a:solidFill>
                  <a:srgbClr val="1D2228"/>
                </a:solidFill>
                <a:latin typeface="Times New Roman"/>
              </a:rPr>
              <a:t>” </a:t>
            </a:r>
            <a:endParaRPr lang="ro-RO" sz="2800" b="1" dirty="0"/>
          </a:p>
        </p:txBody>
      </p:sp>
      <p:pic>
        <p:nvPicPr>
          <p:cNvPr id="30722" name="Picture 2" descr="C:\Users\Profesor\Desktop\poze pasari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44644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Profesor\Desktop\poze pasari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/>
          <p:cNvSpPr/>
          <p:nvPr/>
        </p:nvSpPr>
        <p:spPr>
          <a:xfrm>
            <a:off x="2483768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/>
          </a:p>
        </p:txBody>
      </p:sp>
      <p:pic>
        <p:nvPicPr>
          <p:cNvPr id="31748" name="Picture 4" descr="C:\Users\Profesor\Desktop\poze pasari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666921" cy="42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Profesor\Desktop\poze pasari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7" y="1772816"/>
            <a:ext cx="2550985" cy="19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 descr="C:\Users\Profesor\Desktop\poze pasari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60" y="3789040"/>
            <a:ext cx="2211638" cy="2700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1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C:\Users\Profesor\Desktop\poze pasari\poze pasari\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" y="1700808"/>
            <a:ext cx="3087370" cy="436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 descr="C:\Users\Profesor\Desktop\poze pasari\poze pasari\1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3094990" cy="437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 descr="C:\Users\Profesor\Desktop\poze pasari\poze pasari\1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2710230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reptunghi 1"/>
          <p:cNvSpPr/>
          <p:nvPr/>
        </p:nvSpPr>
        <p:spPr>
          <a:xfrm>
            <a:off x="2991278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C:\Users\Profesor\Desktop\poze pasari\poze pasari\1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9001"/>
            <a:ext cx="3888432" cy="246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ine 3" descr="C:\Users\Profesor\Desktop\poze pasari\poze pasari\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40043"/>
            <a:ext cx="4080123" cy="238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 descr="C:\Users\Profesor\Desktop\poze pasari\poze pasari\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87462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ine 6" descr="C:\Users\Profesor\Desktop\poze pasari\poze pasari\1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1" y="4316569"/>
            <a:ext cx="3744416" cy="2436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reptunghi 1"/>
          <p:cNvSpPr/>
          <p:nvPr/>
        </p:nvSpPr>
        <p:spPr>
          <a:xfrm>
            <a:off x="2991277" y="836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C:\Users\Profesor\Desktop\poze pasari\poze pasari\1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7646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 descr="C:\Users\Profesor\Desktop\poze pasari\poze pasari\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43013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ine 6" descr="C:\Users\Profesor\Desktop\poze pasari\poze pasari\1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4" y="4398987"/>
            <a:ext cx="4006094" cy="233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ine 7" descr="C:\Users\Profesor\Desktop\poze pasari\poze pasari\1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960440" cy="2494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reptunghi 3"/>
          <p:cNvSpPr/>
          <p:nvPr/>
        </p:nvSpPr>
        <p:spPr>
          <a:xfrm>
            <a:off x="2771800" y="69269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</a:t>
            </a:r>
            <a:r>
              <a:rPr lang="vi-VN" sz="2800" b="1" i="1" dirty="0">
                <a:solidFill>
                  <a:srgbClr val="1D2228"/>
                </a:solidFill>
                <a:latin typeface="Times New Roman"/>
              </a:rPr>
              <a:t>xpoziți</a:t>
            </a:r>
            <a:r>
              <a:rPr lang="ro-RO" sz="2800" b="1" i="1" dirty="0">
                <a:solidFill>
                  <a:srgbClr val="1D2228"/>
                </a:solidFill>
                <a:latin typeface="Times New Roman"/>
              </a:rPr>
              <a:t>e de desene </a:t>
            </a:r>
            <a:endParaRPr lang="ro-R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act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304</Words>
  <Application>Microsoft Office PowerPoint</Application>
  <PresentationFormat>Expunere pe ecran (4:3)</PresentationFormat>
  <Paragraphs>39</Paragraphs>
  <Slides>23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2</vt:i4>
      </vt:variant>
      <vt:variant>
        <vt:lpstr>Titluri diapozitive</vt:lpstr>
      </vt:variant>
      <vt:variant>
        <vt:i4>23</vt:i4>
      </vt:variant>
    </vt:vector>
  </HeadingPairs>
  <TitlesOfParts>
    <vt:vector size="25" baseType="lpstr">
      <vt:lpstr>Civic</vt:lpstr>
      <vt:lpstr>2_Cactus</vt:lpstr>
      <vt:lpstr>  </vt:lpstr>
      <vt:lpstr> Scopul evenimentului</vt:lpstr>
      <vt:lpstr>Activități derulate: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CALITATEA MEDIULUI LA  VINȚU DE JOS</dc:title>
  <dc:creator>User</dc:creator>
  <cp:lastModifiedBy>Profesor</cp:lastModifiedBy>
  <cp:revision>50</cp:revision>
  <dcterms:created xsi:type="dcterms:W3CDTF">2014-05-09T14:04:27Z</dcterms:created>
  <dcterms:modified xsi:type="dcterms:W3CDTF">2019-11-11T10:24:53Z</dcterms:modified>
</cp:coreProperties>
</file>